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2"/>
  </p:notesMasterIdLst>
  <p:sldIdLst>
    <p:sldId id="274" r:id="rId3"/>
    <p:sldId id="256" r:id="rId4"/>
    <p:sldId id="267" r:id="rId5"/>
    <p:sldId id="266" r:id="rId6"/>
    <p:sldId id="257" r:id="rId7"/>
    <p:sldId id="272" r:id="rId8"/>
    <p:sldId id="275" r:id="rId9"/>
    <p:sldId id="263" r:id="rId10"/>
    <p:sldId id="265" r:id="rId11"/>
  </p:sldIdLst>
  <p:sldSz cx="9144000" cy="6858000" type="screen4x3"/>
  <p:notesSz cx="6858000" cy="9144000"/>
  <p:defaultTextStyle>
    <a:defPPr>
      <a:defRPr lang="en-GB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>
            <a:lvl1pPr eaLnBrk="1"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>
            <a:lvl1pPr algn="r" eaLnBrk="1"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2294" name="Rectangl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 eaLnBrk="1"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/>
          <a:p>
            <a:pPr lvl="0" algn="r" defTabSz="457200" eaLnBrk="1"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pPr lvl="0" algn="r" defTabSz="457200" eaLnBrk="1"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‹#›</a:t>
            </a:fld>
            <a:endParaRPr lang="en-US" altLang="x-none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57200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pPr lvl="0" algn="r" defTabSz="457200" eaLnBrk="1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en-US" altLang="x-none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1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lvl="0"/>
            <a:endParaRPr lang="en-US" altLang="x-none" dirty="0"/>
          </a:p>
        </p:txBody>
      </p:sp>
      <p:sp>
        <p:nvSpPr>
          <p:cNvPr id="13316" name="Rectangle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57200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pPr lvl="0" algn="r" defTabSz="457200" eaLnBrk="1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5</a:t>
            </a:fld>
            <a:endParaRPr lang="en-US" altLang="x-none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1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lvl="0"/>
            <a:endParaRPr lang="en-US" altLang="x-none" dirty="0"/>
          </a:p>
        </p:txBody>
      </p:sp>
      <p:sp>
        <p:nvSpPr>
          <p:cNvPr id="14340" name="Rectangle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57200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pPr lvl="0" algn="r" defTabSz="457200" eaLnBrk="1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6</a:t>
            </a:fld>
            <a:endParaRPr lang="en-US" altLang="x-none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1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lvl="0"/>
            <a:endParaRPr lang="en-US" altLang="x-none" dirty="0"/>
          </a:p>
        </p:txBody>
      </p:sp>
      <p:sp>
        <p:nvSpPr>
          <p:cNvPr id="15364" name="Rectangle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57200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pPr lvl="0" algn="r" defTabSz="457200" eaLnBrk="1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8</a:t>
            </a:fld>
            <a:endParaRPr lang="en-US" altLang="x-none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1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lvl="0"/>
            <a:endParaRPr lang="en-US" altLang="x-none" dirty="0"/>
          </a:p>
        </p:txBody>
      </p:sp>
      <p:sp>
        <p:nvSpPr>
          <p:cNvPr id="16388" name="Rectangle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ln/>
        </p:spPr>
        <p:txBody>
          <a:bodyPr wrap="none" lIns="90000" tIns="46800" rIns="90000" bIns="46800" anchor="ctr" anchorCtr="0"/>
          <a:lstStyle/>
          <a:p>
            <a:pPr lvl="0"/>
            <a:endParaRPr lang="en-US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0000" tIns="46800" rIns="90000" bIns="46800" anchor="t" anchorCtr="0"/>
          <a:lstStyle/>
          <a:p>
            <a:pPr lvl="0"/>
            <a:endParaRPr lang="en-US" altLang="x-none" dirty="0"/>
          </a:p>
        </p:txBody>
      </p:sp>
      <p:sp>
        <p:nvSpPr>
          <p:cNvPr id="1741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b" anchorCtr="0"/>
          <a:lstStyle/>
          <a:p>
            <a:pPr lvl="0" algn="r" defTabSz="457200" eaLnBrk="1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pPr lvl="0" algn="r" defTabSz="457200" eaLnBrk="1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9</a:t>
            </a:fld>
            <a:endParaRPr lang="en-US" altLang="x-none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81000"/>
            <a:ext cx="2055812" cy="5711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8213" cy="5711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769225" cy="1825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70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40370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0000" tIns="46800" rIns="90000" bIns="4680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6425" cy="13684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6425" cy="41116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 algn="ctr"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pPr lvl="0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76400"/>
            <a:ext cx="7769225" cy="18256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 eaLnBrk="1"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 algn="ctr" eaLnBrk="1"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0000" tIns="46800" rIns="90000" bIns="46800" numCol="1" anchor="b" anchorCtr="0" compatLnSpc="1"/>
          <a:lstStyle>
            <a:lvl1pPr algn="r"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lvl="0" eaLnBrk="1">
              <a:buNone/>
            </a:pPr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000000"/>
                  </a:outerShdw>
                </a:effectLst>
              </a:rPr>
              <a:pPr lvl="0" eaLnBrk="1">
                <a:buNone/>
              </a:pPr>
              <a:t>‹#›</a:t>
            </a:fld>
            <a:endParaRPr lang="en-US" altLang="x-none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E5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hyperlink" Target="http://search.babylon.com/imageres.php?iu=http://www.stockwatch.in/files/rcomm.gif&amp;ir=http://www.stockwatch.in/stock-news/reliance-communications?page=2&amp;ig=http://t0.gstatic.com/images?q=tbn:ANd9GcQ4HgJxarg3iCfw2uAN_UlDyxzEY_7cuPh6vzQkBUCbHBHuWw09wEp6LQ&amp;h=101&amp;w=266&amp;q=reliance%20communication&amp;babsrc=NT_ss" TargetMode="External"/><Relationship Id="rId39" Type="http://schemas.openxmlformats.org/officeDocument/2006/relationships/image" Target="../media/image31.jpeg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34" Type="http://schemas.openxmlformats.org/officeDocument/2006/relationships/hyperlink" Target="http://search.babylon.com/imageres.php?iu=http://www.thecabledirectory.com/upload_images/l_finolex.gif&amp;ir=http://www.thecabledirectory.com/news_item.php?newsID=28223&amp;ig=http://t0.gstatic.com/images?q=tbn:ANd9GcRvi0dRchMiVnRVs1S5Oirwt8hNew0RnBtZUCcATwcO0YJDMY-q6fX1yHM&amp;h=153&amp;w=232&amp;q=finolex&amp;babsrc=NT_ss" TargetMode="External"/><Relationship Id="rId42" Type="http://schemas.openxmlformats.org/officeDocument/2006/relationships/hyperlink" Target="http://search.babylon.com/imageres.php?iu=http://www.gcmindia.com/images/client/P_H_H/CIPLA.jpg&amp;ir=http://www.gcmindia.com/client.html&amp;ig=http://t0.gstatic.com/images?q=tbn:ANd9GcTDWpIUA09EbR_MrTI9FcT2B4ipAp8cvogn9ToPrNULk2wJFKRVYov1GY0&amp;h=99&amp;w=130&amp;q=Cipla%20Ltd.&amp;babsrc=NT_ss" TargetMode="External"/><Relationship Id="rId47" Type="http://schemas.openxmlformats.org/officeDocument/2006/relationships/image" Target="../media/image35.jpeg"/><Relationship Id="rId50" Type="http://schemas.openxmlformats.org/officeDocument/2006/relationships/hyperlink" Target="http://search.babylon.com/imageres.php?iu=http://www.dietzelectric.com/images/products/Hitachi%20Logo.jpg&amp;ir=http://www.dietzelectric.com/index.php?cid=3&amp;pid=7&amp;ig=http://t3.gstatic.com/images?q=tbn:ANd9GcSRP4OKCacmCrI0pGBgjlEPwCn4iVJBQJdL-C59buGb8VvOmMZQv65lCqQ&amp;h=300&amp;w=300&amp;q=Hitachi&amp;babsrc=NT_ss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4.jpeg"/><Relationship Id="rId33" Type="http://schemas.openxmlformats.org/officeDocument/2006/relationships/image" Target="../media/image28.jpeg"/><Relationship Id="rId38" Type="http://schemas.openxmlformats.org/officeDocument/2006/relationships/hyperlink" Target="http://search.babylon.com/imageres.php?iu=http://zoomsnews.com/wp-content/uploads/2011/11/Talbros-Automotive-Components.gif&amp;ir=http://zoomsnews.com/263/talbros-automotive-jv-magneti-marelli/&amp;ig=http://t3.gstatic.com/images?q=tbn:ANd9GcRhLOffn7xnD-ZXFLHq_3cnStNjV7Ir3q7laD6o-Fqiotc80Uomtx1mmg&amp;h=100&amp;w=200&amp;q=Talbross%20Automotive&amp;babsrc=NT_ss" TargetMode="External"/><Relationship Id="rId46" Type="http://schemas.openxmlformats.org/officeDocument/2006/relationships/hyperlink" Target="http://search.babylon.com/imageres.php?iu=http://www.chembuyersguide.com/CFJFiles/CBG/5663.gif&amp;ir=http://www.chembuyersguide.com/partners/embio.html&amp;ig=http://t3.gstatic.com/images?q=tbn:ANd9GcTeGerJ2NSKYae5uOMUs4qwmtA5V4bDmOWnMGJvZbqqJFORTrwbonaEIg&amp;h=132&amp;w=225&amp;q=EMBIO%20Ltd.&amp;babsrc=NT_ss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6.jpeg"/><Relationship Id="rId41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hyperlink" Target="http://search.babylon.com/imageres.php?iu=http://nidtoday.files.wordpress.com/2010/02/forbes-marshall3.jpg&amp;ir=http://nidtoday.wordpress.com/2010/02/26/vacancy-for-product-designers-at-forbes-marshall/&amp;ig=http://t1.gstatic.com/images?q=tbn:ANd9GcR-Th-P3HkrJLsGwcsL5_Elkn_6lU9Y6b9nIA16k9iuEXrB7XwL-q9Mtg&amp;h=69&amp;w=157&amp;q=forbes%20marshall&amp;babsrc=NT_ss" TargetMode="External"/><Relationship Id="rId32" Type="http://schemas.openxmlformats.org/officeDocument/2006/relationships/hyperlink" Target="http://search.babylon.com/imageres.php?iu=http://upload.wikimedia.org/wikipedia/en/6/6a/Mahindra_&amp;_Mahindra_Logo.svg&amp;ir=http://en.wikipedia.org/wiki/File:Mahindra_&amp;_Mahindra_Logo.svg&amp;ig=http://t1.gstatic.com/images?q=tbn:ANd9GcSo0kovDexlvqBGSLKddsIy79SBeyGOXe7_J7uSSFg70HjYh9eY99UUEuQ&amp;h=214&amp;w=469&amp;q=mahindra%20logo&amp;babsrc=NT_ss" TargetMode="External"/><Relationship Id="rId37" Type="http://schemas.openxmlformats.org/officeDocument/2006/relationships/image" Target="../media/image30.jpeg"/><Relationship Id="rId40" Type="http://schemas.openxmlformats.org/officeDocument/2006/relationships/hyperlink" Target="http://search.babylon.com/imageres.php?iu=http://profile.ak.fbcdn.net/hprofile-ak-snc4/195809_225944407432501_3509602_n.jpg&amp;ir=http://www.facebook.com/pages/Enkei-Wheels-India-Ltd/225944407432501&amp;ig=http://t3.gstatic.com/images?q=tbn:ANd9GcSktgssCHX302jTE_IStAm0tlsKaJyXIpU2TUFOEKICIhr4qDR1-V81Hss&amp;h=180&amp;w=180&amp;q=Enkie%20Wheels%20India&amp;babsrc=NT_ss" TargetMode="External"/><Relationship Id="rId45" Type="http://schemas.openxmlformats.org/officeDocument/2006/relationships/image" Target="../media/image34.jpeg"/><Relationship Id="rId53" Type="http://schemas.openxmlformats.org/officeDocument/2006/relationships/image" Target="../media/image3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hyperlink" Target="http://search.babylon.com/imageres.php?iu=http://www.domain-b.com/companies/companies_r/raymond_ltd/raymonds.gif&amp;ir=http://www.domain-b.com/companies/companies_r/raymond_ltd/20040920_free_rein.html&amp;ig=http://t3.gstatic.com/images?q=tbn:ANd9GcRWZzROGFclAjOOtBmNFgd0Tp80pfR9seqIYvmFUJSUdx7KR1GiBwbiWuU&amp;h=50&amp;w=92&amp;q=raymonds&amp;babsrc=NT_ss" TargetMode="External"/><Relationship Id="rId36" Type="http://schemas.openxmlformats.org/officeDocument/2006/relationships/hyperlink" Target="http://search.babylon.com/imageres.php?iu=http://www.pidilite.net/images/pidilite.gif&amp;ir=http://www.pidilite.net/&amp;ig=http://t1.gstatic.com/images?q=tbn:ANd9GcRKGevvcdMjgazUgZYBs_WImT9Sbu12d4kXE38D9UL1qg14Shgy-WC8wQ&amp;h=156&amp;w=190&amp;q=pidilite%20industries&amp;babsrc=NT_ss" TargetMode="External"/><Relationship Id="rId49" Type="http://schemas.openxmlformats.org/officeDocument/2006/relationships/image" Target="../media/image36.jpe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27.jpeg"/><Relationship Id="rId44" Type="http://schemas.openxmlformats.org/officeDocument/2006/relationships/hyperlink" Target="http://search.babylon.com/imageres.php?iu=http://www.imagesfood.com/Images/newsimage/heinz.jpg&amp;ir=http://www.imagesfood.com/news.aspx?id=1626&amp;topic=2&amp;ig=http://t1.gstatic.com/images?q=tbn:ANd9GcTI01cxbmZ13YMzdE8MniC--ndIF6iRbSinGxiRkpWXN56TyZvE0pd5Foo&amp;h=260&amp;w=300&amp;q=Heinz%20India&amp;babsrc=NT_ss" TargetMode="External"/><Relationship Id="rId52" Type="http://schemas.openxmlformats.org/officeDocument/2006/relationships/image" Target="../media/image38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5.jpeg"/><Relationship Id="rId30" Type="http://schemas.openxmlformats.org/officeDocument/2006/relationships/hyperlink" Target="http://search.babylon.com/imageres.php?iu=http://www.summitcontrols.com/_images/Logo/ABB_Logo_-_Color.jpg&amp;ir=http://www.summitcontrols.com/ABB.html&amp;ig=http://t0.gstatic.com/images?q=tbn:ANd9GcRkAU5ywgVIHV29limB7IFj5qtHNPcrMCcu0QgoIDu7veymWs523X9Y2XpV&amp;h=479&amp;w=1204&amp;q=abb&amp;babsrc=NT_ss" TargetMode="External"/><Relationship Id="rId35" Type="http://schemas.openxmlformats.org/officeDocument/2006/relationships/image" Target="../media/image29.jpeg"/><Relationship Id="rId43" Type="http://schemas.openxmlformats.org/officeDocument/2006/relationships/image" Target="../media/image33.jpeg"/><Relationship Id="rId48" Type="http://schemas.openxmlformats.org/officeDocument/2006/relationships/hyperlink" Target="http://search.babylon.com/imageres.php?iu=http://www.antya.com/upload/10/schindler.jpg&amp;ir=http://www.antya.com/detail/Schindler-India/87010&amp;ig=http://t0.gstatic.com/images?q=tbn:ANd9GcT0GYB7Sgcr4taxvIseFXltPBc67McT1bnremRZZAh0FJ3zISOru7xxpQ&amp;h=93&amp;w=106&amp;q=Schindler%20India&amp;babsrc=NT_ss" TargetMode="External"/><Relationship Id="rId8" Type="http://schemas.openxmlformats.org/officeDocument/2006/relationships/image" Target="../media/image8.jpeg"/><Relationship Id="rId51" Type="http://schemas.openxmlformats.org/officeDocument/2006/relationships/image" Target="../media/image3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3116"/>
            <a:ext cx="7769225" cy="1500198"/>
          </a:xfrm>
        </p:spPr>
        <p:txBody>
          <a:bodyPr vert="horz" wrap="square" lIns="90000" tIns="46800" rIns="90000" bIns="46800" numCol="1" anchor="ctr" anchorCtr="0" compatLnSpc="1"/>
          <a:lstStyle/>
          <a:p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EMU Lines Pvt. Ltd.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 : Fortune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Agri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Kind Attention</a:t>
            </a:r>
            <a:r>
              <a:rPr kumimoji="0" lang="en-US" sz="3200" b="0" i="0" u="none" strike="noStrike" kern="0" cap="none" spc="0" normalizeH="0" noProof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br>
              <a:rPr kumimoji="0" lang="en-US" sz="3200" b="0" i="0" u="none" strike="noStrike" kern="0" cap="none" spc="0" normalizeH="0" noProof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n-US" sz="3200" smtClean="0"/>
              <a:t>Mr</a:t>
            </a:r>
            <a:r>
              <a:rPr lang="en-US" sz="3200" dirty="0" smtClean="0"/>
              <a:t>. Mahesh</a:t>
            </a:r>
            <a:br>
              <a:rPr lang="en-US" sz="3200" dirty="0" smtClean="0"/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E5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AutoShape 6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76" name="AutoShape 8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77" name="AutoShape 10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78" name="AutoShape 12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79" name="AutoShape 14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80" name="AutoShape 16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81" name="AutoShape 18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  <p:pic>
        <p:nvPicPr>
          <p:cNvPr id="3082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572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1600200"/>
          </a:xfrm>
        </p:spPr>
        <p:txBody>
          <a:bodyPr vert="horz" wrap="square" lIns="90000" tIns="46800" rIns="90000" bIns="46800" numCol="1" anchor="ctr" anchorCtr="0" compatLnSpc="1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EMU Lines Pvt. Ltd.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snapshot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8991600" cy="4953000"/>
          </a:xfrm>
        </p:spPr>
        <p:txBody>
          <a:bodyPr wrap="square" lIns="90000" tIns="46800" rIns="90000" bIns="46800" numCol="1" anchor="t" anchorCtr="0" compatLnSpc="1"/>
          <a:lstStyle/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Incorporated in 1989 as Neutral NVOCC Company.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 ISO Certified  company.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EMU has been recognized as the biggest NVOCC Brand in India.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EMU has a pan country presence with offices in India spanning 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Times New Roman" panose="02020603050405020304" pitchFamily="18" charset="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across all major ports, ICD’s &amp; Freight  Stations.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EMU has Global presence under CWN (Cargo World 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lang="en-US" sz="2000" b="1" dirty="0" smtClean="0"/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Network)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agency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with over 500 offices in 100+ countries.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Own Consolidation / Deconsolidation warehouses at all major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Times New Roman" panose="02020603050405020304" pitchFamily="18" charset="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ports/hub stations.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Times New Roman" panose="02020603050405020304" pitchFamily="18" charset="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					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686800" cy="5029200"/>
          </a:xfrm>
        </p:spPr>
        <p:txBody>
          <a:bodyPr vert="horz" wrap="square" lIns="90000" tIns="46800" rIns="90000" bIns="46800" numCol="1" anchor="ctr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corporate mission of EMU Lines is to be the most efficient and comprehensive distribution services network through a continuous effort in upgrading the key elements that form the very basis of service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EMU Lines aims at providing the most practical and effective Logistics Solution to a well defined target group by way of: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*  The most efficient and tailor-made shipping schedules for maintaining timely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deliveries. On Time! Every Time!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 A highly technologically advanced and user-friendly computer communication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network, especially the web site, that enables online cargo tracking and facility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to overseas partners for downloading shipping documents related to their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shipments. This gives EMU Lines a definite edge in the trade, helping overseas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partners, an access to all the shipping documents anytime of the day.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  A highly motivated and trained team of professionals, financial credibility and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integrity. 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E5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3"/>
          <p:cNvSpPr/>
          <p:nvPr/>
        </p:nvSpPr>
        <p:spPr>
          <a:xfrm>
            <a:off x="1524000" y="533400"/>
            <a:ext cx="57150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x-none" sz="1200" dirty="0">
                <a:latin typeface="Arial" panose="020B0604020202020204" pitchFamily="34" charset="0"/>
              </a:rPr>
              <a:t> </a:t>
            </a:r>
            <a:r>
              <a:rPr lang="en-US" altLang="x-none" sz="3200" dirty="0">
                <a:latin typeface="Arial" panose="020B0604020202020204" pitchFamily="34" charset="0"/>
              </a:rPr>
              <a:t>OUR MISSION AND GOALS</a:t>
            </a:r>
            <a:br>
              <a:rPr lang="en-US" altLang="x-none" sz="3200" dirty="0">
                <a:latin typeface="Arial" panose="020B0604020202020204" pitchFamily="34" charset="0"/>
              </a:rPr>
            </a:br>
            <a:endParaRPr lang="en-US" altLang="x-none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685800"/>
          </a:xfrm>
        </p:spPr>
        <p:txBody>
          <a:bodyPr vert="horz" wrap="square" lIns="90000" tIns="46800" rIns="90000" bIns="46800" numCol="1" anchor="ctr" anchorCtr="0" compatLnSpc="1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Our Core Strengths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E5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6425" cy="5410200"/>
          </a:xfrm>
        </p:spPr>
        <p:txBody>
          <a:bodyPr vert="horz" wrap="square" lIns="90000" tIns="46800" rIns="90000" bIns="46800" numCol="1" anchor="t" anchorCtr="0" compatLnSpc="1"/>
          <a:lstStyle/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FCL Freight Forwarding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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Inbound : Over 2000 Teu’s per month.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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Outbound : Over 3500 Teu’s per month.</a:t>
            </a:r>
          </a:p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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LCL Consolidation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v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Inbound : Over 26 </a:t>
            </a:r>
            <a:r>
              <a:rPr lang="en-US" sz="1600" dirty="0" smtClean="0"/>
              <a:t>Origin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Direct Sailing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&amp; handling 12500 CBM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Times New Roman" panose="02020603050405020304" pitchFamily="18" charset="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per month.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v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Outbound : Over 70 Destination Direct Call &amp; handling 40000 CBM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Times New Roman" panose="02020603050405020304" pitchFamily="18" charset="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per month.  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Times New Roman" panose="02020603050405020304" pitchFamily="18" charset="0"/>
              <a:buNone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Project Cargo Handling 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Door to Door shipments 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Transportation 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Ø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Air Cargo</a:t>
            </a:r>
          </a:p>
          <a:p>
            <a:pPr marL="0" marR="0" lvl="0" indent="0" algn="just" defTabSz="457200" rtl="0" eaLnBrk="1" fontAlgn="base" latinLnBrk="0" hangingPunct="1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"/>
              <a:tabLst>
                <a:tab pos="0" algn="l"/>
                <a:tab pos="112395" algn="l"/>
                <a:tab pos="569595" algn="l"/>
                <a:tab pos="1026795" algn="l"/>
                <a:tab pos="1483995" algn="l"/>
                <a:tab pos="1941195" algn="l"/>
                <a:tab pos="2398395" algn="l"/>
                <a:tab pos="2855595" algn="l"/>
                <a:tab pos="3312795" algn="l"/>
                <a:tab pos="3769995" algn="l"/>
                <a:tab pos="4227195" algn="l"/>
                <a:tab pos="4684395" algn="l"/>
                <a:tab pos="5141595" algn="l"/>
                <a:tab pos="5598795" algn="l"/>
                <a:tab pos="6055995" algn="l"/>
                <a:tab pos="6513195" algn="l"/>
                <a:tab pos="6970395" algn="l"/>
                <a:tab pos="7427595" algn="l"/>
                <a:tab pos="7884795" algn="l"/>
                <a:tab pos="8341995" algn="l"/>
                <a:tab pos="8799195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87"/>
            <a:ext cx="8229600" cy="763588"/>
          </a:xfrm>
        </p:spPr>
        <p:txBody>
          <a:bodyPr wrap="square" lIns="90000" tIns="46800" rIns="90000" bIns="46800" numCol="1" anchor="ctr" anchorCtr="0" compatLnSpc="1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Offices Across India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 vert="horz" wrap="square" lIns="90000" tIns="46800" rIns="90000" bIns="46800" numCol="1" anchor="t" anchorCtr="0" compatLnSpc="1"/>
          <a:lstStyle/>
          <a:p>
            <a:pPr marL="339725" marR="0" lvl="0" indent="-339725" algn="l" defTabSz="4572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Corporate Office		: New Delhi</a:t>
            </a:r>
          </a:p>
          <a:p>
            <a:pPr marL="339725" marR="0" lvl="0" indent="-339725" algn="l" defTabSz="4572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Western Region		: Mumbai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lang="en-US" sz="1600" dirty="0" smtClean="0"/>
              <a:t>Pune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Ahmedabad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Indore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Nagpur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Jaipur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Jodhpur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Moradabad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Ludhiana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I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Aurangabad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Southern Region		: Chennai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Cochin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Coimbatore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Tuticorin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Tirupur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Bangalore</a:t>
            </a:r>
          </a:p>
          <a:p>
            <a:pPr marL="2057400" marR="0" lvl="4" indent="-228600" algn="l" defTabSz="4572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Hyderabad</a:t>
            </a:r>
          </a:p>
          <a:p>
            <a:pPr marL="339725" marR="0" lvl="0" indent="-339725" algn="l" defTabSz="4572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Eastern Region		: Calcutta</a:t>
            </a:r>
          </a:p>
          <a:p>
            <a:pPr marL="2054225" lvl="4" indent="-339725" eaLnBrk="1" hangingPunct="1">
              <a:lnSpc>
                <a:spcPct val="80000"/>
              </a:lnSpc>
              <a:buClr>
                <a:srgbClr val="00CCFF"/>
              </a:buClr>
              <a:buSzPct val="65000"/>
              <a:buFont typeface="Wingdings" panose="05000000000000000000" pitchFamily="2" charset="2"/>
              <a:buChar char="§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lang="en-US" sz="1600" dirty="0" smtClean="0"/>
              <a:t>Nepal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Total 20 offices across India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172" name="AutoShape 6" descr="data:image/jpeg;base64,/9j/4AAQSkZJRgABAQAAAQABAAD/2wCEAAkGBggQBQkUEAgKFBQVFRkXFxgXDRoWHBwhIB0dIRwcHR0YHyoeGRwkHSQXHy8gJTMpLCwtFh4zNjIsNSwsLCkBCQoKDQsNGQ4OGTUkHiQ1NTU1NTA1NTU0NTU0NTU2Lyo2NDU1NjM0NTU0NTQ0NSwtLCw0LC00LDQtLzQ0LDQpNP/AABEIAE8ATwMBIgACEQEDEQH/xAAbAAABBQEBAAAAAAAAAAAAAAAFAAMEBgcBAv/EAEoQAAECBAEFCQsKAwkAAAAAAAECAwAEBREGBxITITEVFhdBUVRVk9EiMjdSU3ORlKKy0jRCYXF0kqGxweEUNTYjMzhDVmOBg7P/xAAaAQACAwEBAAAAAAAAAAAAAAAAAQIDBAUG/8QALxEAAgIBAQUHAQkAAAAAAAAAAQIAAxEEBSExQWESFBU0UXHRwQYTFiIkMoHw8f/aAAwDAQACEQMRAD8Au9Po2GE0SnqmGUhbjSVklTmvULnuTYa4e3OwT4iPvOxCmqkGqFQxpKiLy6T/AGL2YNg26tZiFvgT5avet/tBCGtzsE+In0uwtzsE+In0uwF3wJ8vXvWh2Qt8CfLV71sdkEIa3OwT4iPvOwtzsE+In0uwF3wJ8tXvWh2Qt8CfLV71odkEIa3NwT4ifS7C3OwT4ifS7AbfAny1e9aHZHN8CfLV71v9oIQ1udgnxE+l2IuIqPR28PtOyrNs5wC+evWLKvqUeURA3wJ8tXvW/wBoJVuZz8ASas6YN3dri85fzxrPHBCC61lAmqbRqChuTYcDkslRKlEWtYcUCOHCpdEyfWLgXlJ+Q4Y+yD8xHrBuTPdGhKf3T0VlqRbRZ2y2u9xyx1aqqBSHsE5tllxtKIYS4cKl0TJ9YuFw4VLomT6xcPqyJNhBO+BvqR8UDsNZKBOYcl5g1cNhedqLN7WURtzvo/GJY0mM/MX6nOMyVw4VLomT6xcLhwqXRMn1i4f4E2f9RNdSPjiLVcjEy3S3nGKq08UAnN0ebe20AhRF4Q7mTj5ge9D+ie+HCpdEyfWLhcOFS6Jk+sXFYq+DTL4Mpk5/GBQfze40ds26Sdt9ey0ApKW0k/LozrZ60ova9s4gX/GL10+nYZAlLXXqcEzROHCpdEyfWLiyVGuuzuTSRmFstoUt3WlJJAsVjadfFGX4ywqabWkMmaDt0BedmZu0kWtc8kX2n+Bak+dPvORk1NVQqD1jjNWnssNhVzwlayk/IcMfYx+Yi5ZLJVDuS+ebU7mJWt5JVfYCkAnXybYpuUj5Bhj7GPzEW7JeiWcyaTrLky2jSLeQbqTcBSQL2MN/KrEvmWgipZMaO1SppxOJVqKG1KCc9vWQCQNSuOCDH+HVfm1f+sM8DdDt/UJ+61DiX2BkBeRpm87MWLZ4v/fHivya4RYMAO1neOUYXsk7sbjKrQcApmsFTk4agtJb0vcaO98xN9udqvFtyPKO8us6z36uP/bEN4HmWRkcq6S80FETNgVgHvOTbHMkUyynBtZCnm0krNgVgf5Y5YlczMrg8iJGtQrKRzEgYw8C2GP+v3FRQqL/AD6n+eb98RpdDapNXycU+VXUksOyxFxdN9VwDZRGckgjWNhjsnkkprc9Lr3yJOYtK7ZiNeaQbd/9EWJclSsjccmQeprGDLw3QLlp/rZnzCfeVBuQ8C1J86fecgDlkebXjNgpcQoaBOxQPzlckHZHwKUnzp95yKbvKpLavMNAOUGTmV07DJRLvLAlBfNbKuMcgim7kz3MJrqFdka1VMfzFNoVBQiSacC5ZKrqWRa1hxRB4ZKr/BFzcVjMzszO0yrZ1r22bba4zJtNaV+7I4TqjYOp1IFy8D1EzPcme6PmuoV2QtyZ6/yCa6hXZGjcN890TLdcrsh+cyx1VmaWh2iMJWLXBeVcXFxxclol4ynpH+GNZnH1HzMy3Jnr/IJrqFdkLcqf5hNdQrsjVJTKtXnWWlN4faUFrLaSHla1AZxT9dtcQeG+f6JluuV2QeMJ6RD7M6pjgcuo+ZnW5U9zCa6hXZHNyJ7mE11CuyNVmsqdfapzTrmH2UtrsUqL513Fxq26xEeTyx1Z6cbbaojC1qNgkOqufwh+MLn9sQ+zWpKlhwHUfMzMUqf5hNdQrsjUWGloyMUoLbUkh03BBB75ziOuG5/LBV2JxTb1DYQsWuC8rj1g3GogjjEFq9WlzmTORfU0lBW4DmgkgWzxtP1RVZr11I7AHCJtkXaJRa/A7uX0lLyi/wAuwx9kH6QOp0ppsDTCEzMqlaZnSWW8EEpDZGq+3XF9bncHPUenJnGVLcZaS3rQvVYax3JAOuPOiyb8wH3HfijmPQzOW9Z6DT7Wpq0yUkHK+3r7zIeKDeNX2l4tnFIcSpJCLEG47xPH9caFocm/MPZd+KO6HJvzD2Xfiirur4xkTcdvaY2CzstuBHLnjr0gHAtUkm6TJNuzLSQZl1etQGaUtpzSb7Ae7T/zGf8AHsjXtFk35h7DvbHNDk35h7LvxRJtO7ADI3SmnbOlpsewK35vbr16ynYtDKqDSloTIGzDKCtL93bhBulSL2CRy25IFYScWnE0qUzLTZ7qylpuk9ye5VcgWV3t+LOjRtDk35h7LvxQtDk35h7LvxQHTuW7W6CbZ0y0mnDb8+nP+ZnuMG5dNdAaWCNG3dIe0iWzbW2lfzkp2CL2jwK0nzn6uQ/osm/MPZd+KOYirNDVhViWkgoBDgKU5igAO6vrV9Ji2qlkcsecwa/aNWo0yUoDleZ/2f/Z"/>
          <p:cNvSpPr>
            <a:spLocks noChangeAspect="1"/>
          </p:cNvSpPr>
          <p:nvPr/>
        </p:nvSpPr>
        <p:spPr>
          <a:xfrm>
            <a:off x="63500" y="-371475"/>
            <a:ext cx="752475" cy="752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371600"/>
          </a:xfrm>
        </p:spPr>
        <p:txBody>
          <a:bodyPr wrap="square" lIns="90000" tIns="46800" rIns="90000" bIns="46800" numCol="1" anchor="ctr" anchorCtr="0" compatLnSpc="1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EMU Lines - Operations at Nhava Sheva               / Bombay Port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 vert="horz" wrap="square" lIns="90000" tIns="46800" rIns="90000" bIns="46800" numCol="1" anchor="t" anchorCtr="0" compatLnSpc="1"/>
          <a:lstStyle/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EMU has direct access to file Import Consol Manifest with customs which helps our customers in fast processing of delivery.</a:t>
            </a: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Import De-stuffing handled by our expert staff at GDL &amp; JWR.</a:t>
            </a: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Our valued customers have endorsed our services wherein we have offered deliveries within 24 hours from the date of vessel arrival/discharging.</a:t>
            </a: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None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r>
              <a:rPr lang="en-IN" sz="2000" dirty="0" smtClean="0"/>
              <a:t>In recent COVID – 19 pandemic, EMU has developed and successfully operating online Invoicing, Delivery Order, Bill of Lading system.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  <a:tab pos="452120" algn="l"/>
                <a:tab pos="909320" algn="l"/>
                <a:tab pos="1366520" algn="l"/>
                <a:tab pos="1823720" algn="l"/>
                <a:tab pos="2280920" algn="l"/>
                <a:tab pos="2738120" algn="l"/>
                <a:tab pos="3195320" algn="l"/>
                <a:tab pos="3652520" algn="l"/>
                <a:tab pos="4109720" algn="l"/>
                <a:tab pos="4566920" algn="l"/>
                <a:tab pos="5024120" algn="l"/>
                <a:tab pos="5481320" algn="l"/>
                <a:tab pos="5938520" algn="l"/>
                <a:tab pos="6395720" algn="l"/>
                <a:tab pos="6852920" algn="l"/>
                <a:tab pos="7310120" algn="l"/>
                <a:tab pos="7767320" algn="l"/>
                <a:tab pos="8224520" algn="l"/>
                <a:tab pos="8681720" algn="l"/>
                <a:tab pos="913892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6425" cy="914400"/>
          </a:xfrm>
        </p:spPr>
        <p:txBody>
          <a:bodyPr vert="horz" wrap="square" lIns="90000" tIns="46800" rIns="90000" bIns="46800" numCol="1" anchor="ctr" anchorCtr="0" compatLnSpc="1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Global origins to India 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business simplified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E5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/>
          <p:nvPr/>
        </p:nvSpPr>
        <p:spPr>
          <a:xfrm>
            <a:off x="457200" y="1295400"/>
            <a:ext cx="8226425" cy="5334000"/>
          </a:xfrm>
          <a:prstGeom prst="rect">
            <a:avLst/>
          </a:prstGeom>
        </p:spPr>
        <p:txBody>
          <a:bodyPr/>
          <a:lstStyle/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kumimoji="0" lang="en-US" sz="2000" kern="0" cap="none" spc="0" normalizeH="0" baseline="0" noProof="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kumimoji="0" lang="en-US" sz="2000" kern="0" cap="none" spc="0" normalizeH="0" baseline="0" noProof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We enjoy long term contracts with all major carriers operating in India which would ensure most competitive </a:t>
            </a:r>
            <a:r>
              <a:rPr kumimoji="0" lang="en-US" sz="2000" kern="0" cap="none" spc="0" normalizeH="0" baseline="0" noProof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pricing, </a:t>
            </a:r>
            <a:r>
              <a:rPr kumimoji="0" lang="en-US" sz="2000" kern="0" cap="none" spc="0" normalizeH="0" baseline="0" noProof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timely availability of containers &amp; priority space on board first available ships.</a:t>
            </a:r>
          </a:p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kumimoji="0" lang="en-US" sz="2000" kern="0" cap="none" spc="0" normalizeH="0" baseline="0" noProof="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kumimoji="0" lang="en-US" sz="2000" kern="0" cap="none" spc="0" normalizeH="0" baseline="0" noProof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We also offer weekly consolidation services from all major global ports to India to manage your LCL shipments.</a:t>
            </a:r>
          </a:p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kumimoji="0" lang="en-US" sz="2000" kern="0" cap="none" spc="0" normalizeH="0" baseline="0" noProof="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kumimoji="0" lang="en-US" sz="2000" kern="0" cap="none" spc="0" normalizeH="0" baseline="0" noProof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Through our extensive network, we can offer complete Door to Door services into India.</a:t>
            </a:r>
          </a:p>
          <a:p>
            <a:pPr marL="342900" marR="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kumimoji="0" lang="en-US" sz="2000" kern="0" cap="none" spc="0" normalizeH="0" baseline="0" noProof="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85800"/>
          </a:xfrm>
        </p:spPr>
        <p:txBody>
          <a:bodyPr wrap="square" lIns="90000" tIns="46800" rIns="90000" bIns="46800" numCol="1" anchor="ctr" anchorCtr="0" compatLnSpc="1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Our Esteemed Customers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10243" name="Picture 1" descr="image0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5715000"/>
            <a:ext cx="914400" cy="979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Picture 1" descr="image0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838200"/>
            <a:ext cx="2419350" cy="57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Picture 1" descr="image0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2285992"/>
            <a:ext cx="2362200" cy="59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1" descr="image0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0200" y="4876800"/>
            <a:ext cx="914400" cy="849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Picture 1" descr="image00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9400" y="1582738"/>
            <a:ext cx="2335213" cy="703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Picture 10" descr="C:\Users\Vinit\Desktop\tata-log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4200" y="685800"/>
            <a:ext cx="1143000" cy="866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1" descr="image0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4200" y="1143000"/>
            <a:ext cx="21336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2" descr="image0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7800" y="1981200"/>
            <a:ext cx="1428750" cy="952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3" descr="image00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800" y="3055938"/>
            <a:ext cx="1828800" cy="547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2" name="Picture 6" descr="image00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86600" y="1905000"/>
            <a:ext cx="1568450" cy="552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3" name="Picture 7" descr="image00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86600" y="5791200"/>
            <a:ext cx="1847850" cy="923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4" name="Picture 8" descr="image0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81800" y="2667000"/>
            <a:ext cx="2173288" cy="742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5" name="Picture 9" descr="image0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38600" y="5257800"/>
            <a:ext cx="17145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6" name="Picture 10" descr="image01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4800" y="3733800"/>
            <a:ext cx="1676400" cy="825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7" name="Picture 2" descr="image00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81600" y="3124200"/>
            <a:ext cx="9906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8" name="Picture 1" descr="image00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96200" y="3505200"/>
            <a:ext cx="1249363" cy="839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9" name="Picture 3" descr="image00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019800" y="5257800"/>
            <a:ext cx="1524000" cy="361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0" name="Picture 4" descr="image00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04800" y="1676400"/>
            <a:ext cx="2209800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1" name="Picture 5" descr="image00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334000" y="685800"/>
            <a:ext cx="3654425" cy="333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2" name="Picture 4" descr="image00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0" y="0"/>
            <a:ext cx="19050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3" name="Picture 35" descr="Home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52400" y="5943600"/>
            <a:ext cx="2363788" cy="700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4" name="Picture 39" descr="http://t1.gstatic.com/images?q=tbn:ANd9GcR-Th-P3HkrJLsGwcsL5_Elkn_6lU9Y6b9nIA16k9iuEXrB7XwL-q9Mtg">
            <a:hlinkClick r:id="rId24"/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667000" y="6019800"/>
            <a:ext cx="1439863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5" name="Picture 41" descr="http://t0.gstatic.com/images?q=tbn:ANd9GcQ4HgJxarg3iCfw2uAN_UlDyxzEY_7cuPh6vzQkBUCbHBHuWw09wEp6LQ">
            <a:hlinkClick r:id="rId26"/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334000" y="1066800"/>
            <a:ext cx="1497013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6" name="Picture 43" descr="http://t3.gstatic.com/images?q=tbn:ANd9GcRWZzROGFclAjOOtBmNFgd0Tp80pfR9seqIYvmFUJSUdx7KR1GiBwbiWuU">
            <a:hlinkClick r:id="rId28"/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714612" y="4572008"/>
            <a:ext cx="1173163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7" name="Picture 45" descr="http://t0.gstatic.com/images?q=tbn:ANd9GcRkAU5ywgVIHV29limB7IFj5qtHNPcrMCcu0QgoIDu7veymWs523X9Y2XpV">
            <a:hlinkClick r:id="rId30"/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267200" y="6019800"/>
            <a:ext cx="1428750" cy="57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8" name="Picture 47" descr="http://t1.gstatic.com/images?q=tbn:ANd9GcSo0kovDexlvqBGSLKddsIy79SBeyGOXe7_J7uSSFg70HjYh9eY99UUEuQ">
            <a:hlinkClick r:id="rId32"/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248400" y="4495800"/>
            <a:ext cx="1219200" cy="552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9" name="Picture 49" descr="http://t0.gstatic.com/images?q=tbn:ANd9GcRvi0dRchMiVnRVs1S5Oirwt8hNew0RnBtZUCcATwcO0YJDMY-q6fX1yHM">
            <a:hlinkClick r:id="rId34"/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324600" y="3581400"/>
            <a:ext cx="1219200" cy="804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0" name="Picture 51" descr="http://t1.gstatic.com/images?q=tbn:ANd9GcRKGevvcdMjgazUgZYBs_WImT9Sbu12d4kXE38D9UL1qg14Shgy-WC8wQ">
            <a:hlinkClick r:id="rId36"/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28600" y="4724400"/>
            <a:ext cx="1257300" cy="1038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1" name="Picture 53" descr="http://t3.gstatic.com/images?q=tbn:ANd9GcRhLOffn7xnD-ZXFLHq_3cnStNjV7Ir3q7laD6o-Fqiotc80Uomtx1mmg">
            <a:hlinkClick r:id="rId38"/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667000" y="5257800"/>
            <a:ext cx="1295400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2" name="Picture 55" descr="http://t3.gstatic.com/images?q=tbn:ANd9GcSktgssCHX302jTE_IStAm0tlsKaJyXIpU2TUFOEKICIhr4qDR1-V81Hss">
            <a:hlinkClick r:id="rId40"/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038603" y="4191000"/>
            <a:ext cx="962025" cy="96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3" name="Picture 57" descr="http://t0.gstatic.com/images?q=tbn:ANd9GcTDWpIUA09EbR_MrTI9FcT2B4ipAp8cvogn9ToPrNULk2wJFKRVYov1GY0">
            <a:hlinkClick r:id="rId42"/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4343400" y="838200"/>
            <a:ext cx="866775" cy="657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4" name="Picture 59" descr="http://t1.gstatic.com/images?q=tbn:ANd9GcTI01cxbmZ13YMzdE8MniC--ndIF6iRbSinGxiRkpWXN56TyZvE0pd5Foo">
            <a:hlinkClick r:id="rId44"/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2285984" y="3357562"/>
            <a:ext cx="122555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5" name="Picture 61" descr="http://t3.gstatic.com/images?q=tbn:ANd9GcTeGerJ2NSKYae5uOMUs4qwmtA5V4bDmOWnMGJvZbqqJFORTrwbonaEIg">
            <a:hlinkClick r:id="rId46"/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657600" y="3276600"/>
            <a:ext cx="1290638" cy="752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6" name="Picture 63" descr="http://t0.gstatic.com/images?q=tbn:ANd9GcT0GYB7Sgcr4taxvIseFXltPBc67McT1bnremRZZAh0FJ3zISOru7xxpQ">
            <a:hlinkClick r:id="rId48"/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5105400" y="4267200"/>
            <a:ext cx="990600" cy="873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7" name="Picture 65" descr="http://t3.gstatic.com/images?q=tbn:ANd9GcSRP4OKCacmCrI0pGBgjlEPwCn4iVJBQJdL-C59buGb8VvOmMZQv65lCqQ">
            <a:hlinkClick r:id="rId50"/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7696200" y="4572000"/>
            <a:ext cx="1104900" cy="1104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8" name="Picture 12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3505200" y="2362200"/>
            <a:ext cx="16129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8" name="Picture 2" descr="11111"/>
          <p:cNvPicPr>
            <a:picLocks noChangeAspect="1" noChangeArrowheads="1"/>
          </p:cNvPicPr>
          <p:nvPr/>
        </p:nvPicPr>
        <p:blipFill>
          <a:blip r:embed="rId53"/>
          <a:srcRect/>
          <a:stretch>
            <a:fillRect/>
          </a:stretch>
        </p:blipFill>
        <p:spPr bwMode="auto">
          <a:xfrm>
            <a:off x="2428860" y="2928934"/>
            <a:ext cx="914400" cy="3333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6425" cy="2743200"/>
          </a:xfrm>
        </p:spPr>
        <p:txBody>
          <a:bodyPr vert="horz" wrap="square" lIns="90000" tIns="46800" rIns="90000" bIns="46800" numCol="1" anchor="ctr" anchorCtr="0" compatLnSpc="1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We look forward to handle your valuable cargo.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‘THANKING YOU’ in anticipation.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E5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7" name="Picture 2" descr="http://t1.gstatic.com/images?q=tbn:ANd9GcT36fO9yqh-2CddVl8iocDkJmNIF4eCrl2TGP26FIHv-h4sIqQ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581400"/>
            <a:ext cx="1471613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385</Words>
  <Application>WPS Presentation</Application>
  <PresentationFormat>On-screen Show (4:3)</PresentationFormat>
  <Paragraphs>86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       EMU Lines Pvt. Ltd.  To : Fortune Agri Kind Attention   : Mr. Mahesh       </vt:lpstr>
      <vt:lpstr>EMU Lines Pvt. Ltd. snapshot</vt:lpstr>
      <vt:lpstr>The corporate mission of EMU Lines is to be the most efficient and comprehensive distribution services network through a continuous effort in upgrading the key elements that form the very basis of service  EMU Lines aims at providing the most practical and effective Logistics Solution to a well defined target group by way of:   *  The most efficient and tailor-made shipping schedules for maintaining timely       deliveries. On Time! Every Time!   *  A highly technologically advanced and user-friendly computer communication      network, especially the web site, that enables online cargo tracking and facility      to overseas partners for downloading shipping documents related to their      shipments. This gives EMU Lines a definite edge in the trade, helping overseas      partners, an access to all the shipping documents anytime of the day.   *  A highly motivated and trained team of professionals, financial credibility and      integrity.  </vt:lpstr>
      <vt:lpstr>Our Core Strengths</vt:lpstr>
      <vt:lpstr>Offices Across India</vt:lpstr>
      <vt:lpstr>EMU Lines - Operations at Nhava Sheva               / Bombay Port</vt:lpstr>
      <vt:lpstr>Global origins to India  business simplified </vt:lpstr>
      <vt:lpstr>Our Esteemed Customers </vt:lpstr>
      <vt:lpstr>  We look forward to handle your valuable cargo. ‘THANKING YOU’ in anticipation.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 Lines</dc:title>
  <dc:creator>compaq</dc:creator>
  <cp:lastModifiedBy>Suraj</cp:lastModifiedBy>
  <cp:revision>195</cp:revision>
  <dcterms:created xsi:type="dcterms:W3CDTF">2008-03-27T09:12:51Z</dcterms:created>
  <dcterms:modified xsi:type="dcterms:W3CDTF">2022-04-14T06:10:00Z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